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66" r:id="rId6"/>
    <p:sldId id="257" r:id="rId7"/>
    <p:sldId id="271" r:id="rId8"/>
    <p:sldId id="267" r:id="rId9"/>
    <p:sldId id="258" r:id="rId10"/>
    <p:sldId id="27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72" r:id="rId19"/>
    <p:sldId id="273" r:id="rId20"/>
    <p:sldId id="269" r:id="rId21"/>
    <p:sldId id="268" r:id="rId22"/>
  </p:sldIdLst>
  <p:sldSz cx="14630400" cy="8229600"/>
  <p:notesSz cx="8229600" cy="146304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Tomorrow" panose="020B0604020202020204" charset="0"/>
      <p:regular r:id="rId28"/>
    </p:embeddedFont>
    <p:embeddedFont>
      <p:font typeface="Tomorrow Semi Bold" panose="020B0604020202020204" charset="0"/>
      <p:regular r:id="rId29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4"/>
    <a:srgbClr val="153E48"/>
    <a:srgbClr val="0F1317"/>
    <a:srgbClr val="101417"/>
    <a:srgbClr val="CBCBC6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29C9B-35BF-4D59-B07B-413C7AA4576A}" v="33" dt="2025-06-03T22:06:34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us-Sorin Pop" userId="fca3e8be-6893-40c6-8193-e4d1d36900b1" providerId="ADAL" clId="{CCE29C9B-35BF-4D59-B07B-413C7AA4576A}"/>
    <pc:docChg chg="undo custSel addSld delSld modSld">
      <pc:chgData name="Darius-Sorin Pop" userId="fca3e8be-6893-40c6-8193-e4d1d36900b1" providerId="ADAL" clId="{CCE29C9B-35BF-4D59-B07B-413C7AA4576A}" dt="2025-06-03T22:08:54.260" v="345" actId="478"/>
      <pc:docMkLst>
        <pc:docMk/>
      </pc:docMkLst>
      <pc:sldChg chg="modSp mod">
        <pc:chgData name="Darius-Sorin Pop" userId="fca3e8be-6893-40c6-8193-e4d1d36900b1" providerId="ADAL" clId="{CCE29C9B-35BF-4D59-B07B-413C7AA4576A}" dt="2025-06-03T22:03:40.178" v="332"/>
        <pc:sldMkLst>
          <pc:docMk/>
          <pc:sldMk cId="0" sldId="257"/>
        </pc:sldMkLst>
        <pc:spChg chg="mod">
          <ac:chgData name="Darius-Sorin Pop" userId="fca3e8be-6893-40c6-8193-e4d1d36900b1" providerId="ADAL" clId="{CCE29C9B-35BF-4D59-B07B-413C7AA4576A}" dt="2025-06-03T22:02:06.482" v="322" actId="2057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2:03:12.391" v="328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2:03:26.064" v="330"/>
          <ac:spMkLst>
            <pc:docMk/>
            <pc:sldMk cId="0" sldId="257"/>
            <ac:spMk id="17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2:03:40.178" v="332"/>
          <ac:spMkLst>
            <pc:docMk/>
            <pc:sldMk cId="0" sldId="257"/>
            <ac:spMk id="18" creationId="{00000000-0000-0000-0000-000000000000}"/>
          </ac:spMkLst>
        </pc:spChg>
      </pc:sldChg>
      <pc:sldChg chg="addSp delSp modSp mod">
        <pc:chgData name="Darius-Sorin Pop" userId="fca3e8be-6893-40c6-8193-e4d1d36900b1" providerId="ADAL" clId="{CCE29C9B-35BF-4D59-B07B-413C7AA4576A}" dt="2025-06-03T21:38:31.177" v="86" actId="20577"/>
        <pc:sldMkLst>
          <pc:docMk/>
          <pc:sldMk cId="0" sldId="258"/>
        </pc:sldMkLst>
        <pc:spChg chg="mod">
          <ac:chgData name="Darius-Sorin Pop" userId="fca3e8be-6893-40c6-8193-e4d1d36900b1" providerId="ADAL" clId="{CCE29C9B-35BF-4D59-B07B-413C7AA4576A}" dt="2025-06-03T21:36:31.105" v="14" actId="20577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Darius-Sorin Pop" userId="fca3e8be-6893-40c6-8193-e4d1d36900b1" providerId="ADAL" clId="{CCE29C9B-35BF-4D59-B07B-413C7AA4576A}" dt="2025-06-03T21:38:31.177" v="86" actId="20577"/>
          <ac:spMkLst>
            <pc:docMk/>
            <pc:sldMk cId="0" sldId="258"/>
            <ac:spMk id="4" creationId="{9BCF3617-A2A9-24AD-D0DE-9220A23DB8FA}"/>
          </ac:spMkLst>
        </pc:spChg>
        <pc:spChg chg="mod">
          <ac:chgData name="Darius-Sorin Pop" userId="fca3e8be-6893-40c6-8193-e4d1d36900b1" providerId="ADAL" clId="{CCE29C9B-35BF-4D59-B07B-413C7AA4576A}" dt="2025-06-03T21:37:22.627" v="45" actId="1076"/>
          <ac:spMkLst>
            <pc:docMk/>
            <pc:sldMk cId="0" sldId="258"/>
            <ac:spMk id="19" creationId="{F8AF6D9F-A83D-373D-368E-3F984C09911F}"/>
          </ac:spMkLst>
        </pc:spChg>
        <pc:spChg chg="mod">
          <ac:chgData name="Darius-Sorin Pop" userId="fca3e8be-6893-40c6-8193-e4d1d36900b1" providerId="ADAL" clId="{CCE29C9B-35BF-4D59-B07B-413C7AA4576A}" dt="2025-06-03T21:36:49.110" v="41" actId="20577"/>
          <ac:spMkLst>
            <pc:docMk/>
            <pc:sldMk cId="0" sldId="258"/>
            <ac:spMk id="20" creationId="{29C9D4C5-C068-F06F-FF36-812DADBFBBE4}"/>
          </ac:spMkLst>
        </pc:spChg>
        <pc:spChg chg="del mod">
          <ac:chgData name="Darius-Sorin Pop" userId="fca3e8be-6893-40c6-8193-e4d1d36900b1" providerId="ADAL" clId="{CCE29C9B-35BF-4D59-B07B-413C7AA4576A}" dt="2025-06-03T21:35:56.570" v="2"/>
          <ac:spMkLst>
            <pc:docMk/>
            <pc:sldMk cId="0" sldId="258"/>
            <ac:spMk id="23" creationId="{D3C6517E-F230-1747-6D78-A84172361B66}"/>
          </ac:spMkLst>
        </pc:spChg>
        <pc:graphicFrameChg chg="add mod">
          <ac:chgData name="Darius-Sorin Pop" userId="fca3e8be-6893-40c6-8193-e4d1d36900b1" providerId="ADAL" clId="{CCE29C9B-35BF-4D59-B07B-413C7AA4576A}" dt="2025-06-03T21:38:10.922" v="52"/>
          <ac:graphicFrameMkLst>
            <pc:docMk/>
            <pc:sldMk cId="0" sldId="258"/>
            <ac:graphicFrameMk id="5" creationId="{001ABF38-036F-A3AC-1DA0-EFD09AAA8FBF}"/>
          </ac:graphicFrameMkLst>
        </pc:graphicFrameChg>
        <pc:graphicFrameChg chg="add mod">
          <ac:chgData name="Darius-Sorin Pop" userId="fca3e8be-6893-40c6-8193-e4d1d36900b1" providerId="ADAL" clId="{CCE29C9B-35BF-4D59-B07B-413C7AA4576A}" dt="2025-06-03T21:38:17.899" v="53"/>
          <ac:graphicFrameMkLst>
            <pc:docMk/>
            <pc:sldMk cId="0" sldId="258"/>
            <ac:graphicFrameMk id="6" creationId="{5E903C32-1667-A112-7A47-B79A7904C737}"/>
          </ac:graphicFrameMkLst>
        </pc:graphicFrameChg>
      </pc:sldChg>
      <pc:sldChg chg="delSp modSp mod">
        <pc:chgData name="Darius-Sorin Pop" userId="fca3e8be-6893-40c6-8193-e4d1d36900b1" providerId="ADAL" clId="{CCE29C9B-35BF-4D59-B07B-413C7AA4576A}" dt="2025-06-03T21:53:57.515" v="236" actId="478"/>
        <pc:sldMkLst>
          <pc:docMk/>
          <pc:sldMk cId="0" sldId="259"/>
        </pc:sldMkLst>
        <pc:spChg chg="mod">
          <ac:chgData name="Darius-Sorin Pop" userId="fca3e8be-6893-40c6-8193-e4d1d36900b1" providerId="ADAL" clId="{CCE29C9B-35BF-4D59-B07B-413C7AA4576A}" dt="2025-06-03T21:53:13.475" v="221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1:53:35.623" v="235" actId="20577"/>
          <ac:spMkLst>
            <pc:docMk/>
            <pc:sldMk cId="0" sldId="259"/>
            <ac:spMk id="14" creationId="{00000000-0000-0000-0000-000000000000}"/>
          </ac:spMkLst>
        </pc:spChg>
        <pc:spChg chg="del">
          <ac:chgData name="Darius-Sorin Pop" userId="fca3e8be-6893-40c6-8193-e4d1d36900b1" providerId="ADAL" clId="{CCE29C9B-35BF-4D59-B07B-413C7AA4576A}" dt="2025-06-03T21:53:57.515" v="236" actId="478"/>
          <ac:spMkLst>
            <pc:docMk/>
            <pc:sldMk cId="0" sldId="259"/>
            <ac:spMk id="17" creationId="{00000000-0000-0000-0000-000000000000}"/>
          </ac:spMkLst>
        </pc:spChg>
      </pc:sldChg>
      <pc:sldChg chg="modSp mod">
        <pc:chgData name="Darius-Sorin Pop" userId="fca3e8be-6893-40c6-8193-e4d1d36900b1" providerId="ADAL" clId="{CCE29C9B-35BF-4D59-B07B-413C7AA4576A}" dt="2025-06-03T21:55:27.887" v="237" actId="20577"/>
        <pc:sldMkLst>
          <pc:docMk/>
          <pc:sldMk cId="0" sldId="262"/>
        </pc:sldMkLst>
        <pc:spChg chg="mod">
          <ac:chgData name="Darius-Sorin Pop" userId="fca3e8be-6893-40c6-8193-e4d1d36900b1" providerId="ADAL" clId="{CCE29C9B-35BF-4D59-B07B-413C7AA4576A}" dt="2025-06-03T21:55:27.887" v="237" actId="20577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Darius-Sorin Pop" userId="fca3e8be-6893-40c6-8193-e4d1d36900b1" providerId="ADAL" clId="{CCE29C9B-35BF-4D59-B07B-413C7AA4576A}" dt="2025-06-03T22:07:01.855" v="344" actId="1076"/>
        <pc:sldMkLst>
          <pc:docMk/>
          <pc:sldMk cId="0" sldId="263"/>
        </pc:sldMkLst>
        <pc:spChg chg="mod">
          <ac:chgData name="Darius-Sorin Pop" userId="fca3e8be-6893-40c6-8193-e4d1d36900b1" providerId="ADAL" clId="{CCE29C9B-35BF-4D59-B07B-413C7AA4576A}" dt="2025-06-03T22:04:38.839" v="334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2:06:20.444" v="337" actId="14100"/>
          <ac:spMkLst>
            <pc:docMk/>
            <pc:sldMk cId="0" sldId="263"/>
            <ac:spMk id="16" creationId="{00000000-0000-0000-0000-000000000000}"/>
          </ac:spMkLst>
        </pc:spChg>
        <pc:spChg chg="mod">
          <ac:chgData name="Darius-Sorin Pop" userId="fca3e8be-6893-40c6-8193-e4d1d36900b1" providerId="ADAL" clId="{CCE29C9B-35BF-4D59-B07B-413C7AA4576A}" dt="2025-06-03T22:07:01.855" v="344" actId="1076"/>
          <ac:spMkLst>
            <pc:docMk/>
            <pc:sldMk cId="0" sldId="263"/>
            <ac:spMk id="17" creationId="{00000000-0000-0000-0000-000000000000}"/>
          </ac:spMkLst>
        </pc:spChg>
      </pc:sldChg>
      <pc:sldChg chg="delSp mod">
        <pc:chgData name="Darius-Sorin Pop" userId="fca3e8be-6893-40c6-8193-e4d1d36900b1" providerId="ADAL" clId="{CCE29C9B-35BF-4D59-B07B-413C7AA4576A}" dt="2025-06-03T22:08:54.260" v="345" actId="478"/>
        <pc:sldMkLst>
          <pc:docMk/>
          <pc:sldMk cId="0" sldId="265"/>
        </pc:sldMkLst>
        <pc:spChg chg="del">
          <ac:chgData name="Darius-Sorin Pop" userId="fca3e8be-6893-40c6-8193-e4d1d36900b1" providerId="ADAL" clId="{CCE29C9B-35BF-4D59-B07B-413C7AA4576A}" dt="2025-06-03T22:08:54.260" v="345" actId="478"/>
          <ac:spMkLst>
            <pc:docMk/>
            <pc:sldMk cId="0" sldId="265"/>
            <ac:spMk id="14" creationId="{00000000-0000-0000-0000-000000000000}"/>
          </ac:spMkLst>
        </pc:spChg>
      </pc:sldChg>
      <pc:sldChg chg="addSp delSp modSp add mod">
        <pc:chgData name="Darius-Sorin Pop" userId="fca3e8be-6893-40c6-8193-e4d1d36900b1" providerId="ADAL" clId="{CCE29C9B-35BF-4D59-B07B-413C7AA4576A}" dt="2025-06-03T21:52:25.687" v="220" actId="1076"/>
        <pc:sldMkLst>
          <pc:docMk/>
          <pc:sldMk cId="3189831688" sldId="270"/>
        </pc:sldMkLst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2" creationId="{8DB138E5-CA69-9AFF-1044-77B030ABE9AB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3" creationId="{4C9024FB-8DF6-269B-97A3-BDF202DA3BC7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4" creationId="{FA1EE7FB-19E8-BD41-85C1-6EC6AD386558}"/>
          </ac:spMkLst>
        </pc:spChg>
        <pc:spChg chg="add mod">
          <ac:chgData name="Darius-Sorin Pop" userId="fca3e8be-6893-40c6-8193-e4d1d36900b1" providerId="ADAL" clId="{CCE29C9B-35BF-4D59-B07B-413C7AA4576A}" dt="2025-06-03T21:40:38.087" v="112" actId="207"/>
          <ac:spMkLst>
            <pc:docMk/>
            <pc:sldMk cId="3189831688" sldId="270"/>
            <ac:spMk id="7" creationId="{5A9B38C3-BCCE-CB6E-E4FD-491ED7357778}"/>
          </ac:spMkLst>
        </pc:spChg>
        <pc:spChg chg="add mod">
          <ac:chgData name="Darius-Sorin Pop" userId="fca3e8be-6893-40c6-8193-e4d1d36900b1" providerId="ADAL" clId="{CCE29C9B-35BF-4D59-B07B-413C7AA4576A}" dt="2025-06-03T21:41:05.878" v="119" actId="122"/>
          <ac:spMkLst>
            <pc:docMk/>
            <pc:sldMk cId="3189831688" sldId="270"/>
            <ac:spMk id="8" creationId="{5D57245D-DB22-5994-75C6-4835D59D1898}"/>
          </ac:spMkLst>
        </pc:spChg>
        <pc:spChg chg="add mod">
          <ac:chgData name="Darius-Sorin Pop" userId="fca3e8be-6893-40c6-8193-e4d1d36900b1" providerId="ADAL" clId="{CCE29C9B-35BF-4D59-B07B-413C7AA4576A}" dt="2025-06-03T21:44:16.903" v="166" actId="1076"/>
          <ac:spMkLst>
            <pc:docMk/>
            <pc:sldMk cId="3189831688" sldId="270"/>
            <ac:spMk id="11" creationId="{1DC5AB84-7925-EB17-3124-6D340F146E30}"/>
          </ac:spMkLst>
        </pc:spChg>
        <pc:spChg chg="add mod">
          <ac:chgData name="Darius-Sorin Pop" userId="fca3e8be-6893-40c6-8193-e4d1d36900b1" providerId="ADAL" clId="{CCE29C9B-35BF-4D59-B07B-413C7AA4576A}" dt="2025-06-03T21:43:58.370" v="161" actId="1076"/>
          <ac:spMkLst>
            <pc:docMk/>
            <pc:sldMk cId="3189831688" sldId="270"/>
            <ac:spMk id="12" creationId="{71811779-5398-73DD-34EE-0B5FD7721ACC}"/>
          </ac:spMkLst>
        </pc:spChg>
        <pc:spChg chg="add del">
          <ac:chgData name="Darius-Sorin Pop" userId="fca3e8be-6893-40c6-8193-e4d1d36900b1" providerId="ADAL" clId="{CCE29C9B-35BF-4D59-B07B-413C7AA4576A}" dt="2025-06-03T21:39:21.223" v="91" actId="478"/>
          <ac:spMkLst>
            <pc:docMk/>
            <pc:sldMk cId="3189831688" sldId="270"/>
            <ac:spMk id="14" creationId="{B4F595EF-AB41-EF42-ACB1-FE055AF55C7D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17" creationId="{2181AC23-2CA3-75E7-CE33-DF9C87DF418E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18" creationId="{17A0D784-50C0-5881-A6F3-E5CBAEA228C6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19" creationId="{D2E135D8-C8D7-0F64-AD11-746C1A46396E}"/>
          </ac:spMkLst>
        </pc:spChg>
        <pc:spChg chg="add del">
          <ac:chgData name="Darius-Sorin Pop" userId="fca3e8be-6893-40c6-8193-e4d1d36900b1" providerId="ADAL" clId="{CCE29C9B-35BF-4D59-B07B-413C7AA4576A}" dt="2025-06-03T21:39:25.303" v="92" actId="478"/>
          <ac:spMkLst>
            <pc:docMk/>
            <pc:sldMk cId="3189831688" sldId="270"/>
            <ac:spMk id="20" creationId="{C402E419-E6AE-DDD8-0FEB-1563C033B59A}"/>
          </ac:spMkLst>
        </pc:spChg>
        <pc:spChg chg="add del mod">
          <ac:chgData name="Darius-Sorin Pop" userId="fca3e8be-6893-40c6-8193-e4d1d36900b1" providerId="ADAL" clId="{CCE29C9B-35BF-4D59-B07B-413C7AA4576A}" dt="2025-06-03T21:48:12.562" v="193"/>
          <ac:spMkLst>
            <pc:docMk/>
            <pc:sldMk cId="3189831688" sldId="270"/>
            <ac:spMk id="26" creationId="{1AA5D98D-9BF8-7C04-38E6-D751AB23BEB6}"/>
          </ac:spMkLst>
        </pc:spChg>
        <pc:spChg chg="add mod">
          <ac:chgData name="Darius-Sorin Pop" userId="fca3e8be-6893-40c6-8193-e4d1d36900b1" providerId="ADAL" clId="{CCE29C9B-35BF-4D59-B07B-413C7AA4576A}" dt="2025-06-03T21:51:00.523" v="213" actId="14100"/>
          <ac:spMkLst>
            <pc:docMk/>
            <pc:sldMk cId="3189831688" sldId="270"/>
            <ac:spMk id="29" creationId="{652D5330-F994-71D5-E5F1-C6C8149BE917}"/>
          </ac:spMkLst>
        </pc:spChg>
        <pc:spChg chg="add mod">
          <ac:chgData name="Darius-Sorin Pop" userId="fca3e8be-6893-40c6-8193-e4d1d36900b1" providerId="ADAL" clId="{CCE29C9B-35BF-4D59-B07B-413C7AA4576A}" dt="2025-06-03T21:52:25.687" v="220" actId="1076"/>
          <ac:spMkLst>
            <pc:docMk/>
            <pc:sldMk cId="3189831688" sldId="270"/>
            <ac:spMk id="43" creationId="{0455D984-1F16-0AF5-3EDC-3B0600A6BD46}"/>
          </ac:spMkLst>
        </pc:spChg>
        <pc:picChg chg="add mod">
          <ac:chgData name="Darius-Sorin Pop" userId="fca3e8be-6893-40c6-8193-e4d1d36900b1" providerId="ADAL" clId="{CCE29C9B-35BF-4D59-B07B-413C7AA4576A}" dt="2025-06-03T21:44:11.378" v="165" actId="1076"/>
          <ac:picMkLst>
            <pc:docMk/>
            <pc:sldMk cId="3189831688" sldId="270"/>
            <ac:picMk id="6" creationId="{CF7838E6-5A08-F278-EEED-587F7DEA3765}"/>
          </ac:picMkLst>
        </pc:picChg>
        <pc:picChg chg="add mod ord">
          <ac:chgData name="Darius-Sorin Pop" userId="fca3e8be-6893-40c6-8193-e4d1d36900b1" providerId="ADAL" clId="{CCE29C9B-35BF-4D59-B07B-413C7AA4576A}" dt="2025-06-03T21:44:45.530" v="169" actId="1076"/>
          <ac:picMkLst>
            <pc:docMk/>
            <pc:sldMk cId="3189831688" sldId="270"/>
            <ac:picMk id="10" creationId="{A0FD3978-3A8C-B122-4A92-04C371BBD944}"/>
          </ac:picMkLst>
        </pc:picChg>
        <pc:cxnChg chg="add mod">
          <ac:chgData name="Darius-Sorin Pop" userId="fca3e8be-6893-40c6-8193-e4d1d36900b1" providerId="ADAL" clId="{CCE29C9B-35BF-4D59-B07B-413C7AA4576A}" dt="2025-06-03T21:51:55.611" v="218" actId="208"/>
          <ac:cxnSpMkLst>
            <pc:docMk/>
            <pc:sldMk cId="3189831688" sldId="270"/>
            <ac:cxnSpMk id="15" creationId="{AAB65B35-ED63-1F74-EF93-12FCBFB809A7}"/>
          </ac:cxnSpMkLst>
        </pc:cxnChg>
        <pc:cxnChg chg="add mod">
          <ac:chgData name="Darius-Sorin Pop" userId="fca3e8be-6893-40c6-8193-e4d1d36900b1" providerId="ADAL" clId="{CCE29C9B-35BF-4D59-B07B-413C7AA4576A}" dt="2025-06-03T21:51:09.266" v="214" actId="14100"/>
          <ac:cxnSpMkLst>
            <pc:docMk/>
            <pc:sldMk cId="3189831688" sldId="270"/>
            <ac:cxnSpMk id="28" creationId="{F2DBE668-9BD4-9BFB-2B2F-31776CD7840F}"/>
          </ac:cxnSpMkLst>
        </pc:cxnChg>
        <pc:cxnChg chg="add del mod">
          <ac:chgData name="Darius-Sorin Pop" userId="fca3e8be-6893-40c6-8193-e4d1d36900b1" providerId="ADAL" clId="{CCE29C9B-35BF-4D59-B07B-413C7AA4576A}" dt="2025-06-03T21:48:21.469" v="196" actId="478"/>
          <ac:cxnSpMkLst>
            <pc:docMk/>
            <pc:sldMk cId="3189831688" sldId="270"/>
            <ac:cxnSpMk id="31" creationId="{D49EA937-AB14-9624-F41E-5E5BE97C1745}"/>
          </ac:cxnSpMkLst>
        </pc:cxnChg>
        <pc:cxnChg chg="add del mod">
          <ac:chgData name="Darius-Sorin Pop" userId="fca3e8be-6893-40c6-8193-e4d1d36900b1" providerId="ADAL" clId="{CCE29C9B-35BF-4D59-B07B-413C7AA4576A}" dt="2025-06-03T21:48:12.562" v="191" actId="478"/>
          <ac:cxnSpMkLst>
            <pc:docMk/>
            <pc:sldMk cId="3189831688" sldId="270"/>
            <ac:cxnSpMk id="33" creationId="{E533A010-E17C-1E85-D108-F218F595859A}"/>
          </ac:cxnSpMkLst>
        </pc:cxnChg>
        <pc:cxnChg chg="add mod">
          <ac:chgData name="Darius-Sorin Pop" userId="fca3e8be-6893-40c6-8193-e4d1d36900b1" providerId="ADAL" clId="{CCE29C9B-35BF-4D59-B07B-413C7AA4576A}" dt="2025-06-03T21:50:50.677" v="211" actId="14100"/>
          <ac:cxnSpMkLst>
            <pc:docMk/>
            <pc:sldMk cId="3189831688" sldId="270"/>
            <ac:cxnSpMk id="36" creationId="{56E352AE-B89D-741E-1467-015BC144D1C8}"/>
          </ac:cxnSpMkLst>
        </pc:cxnChg>
      </pc:sldChg>
      <pc:sldChg chg="new del">
        <pc:chgData name="Darius-Sorin Pop" userId="fca3e8be-6893-40c6-8193-e4d1d36900b1" providerId="ADAL" clId="{CCE29C9B-35BF-4D59-B07B-413C7AA4576A}" dt="2025-06-03T21:39:10.920" v="88" actId="47"/>
        <pc:sldMkLst>
          <pc:docMk/>
          <pc:sldMk cId="3687409874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93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8D3-4F15-57C7-CCD5-2B3F7B39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F9680-9ED6-1799-61E4-0661A0BE7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1721B-6C7F-6D3B-5C8C-16FD6C13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9B7DC-F481-3877-A0D4-F7EB31E7C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1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Casă inteligentă – Automatizare cu ESP8266 </a:t>
            </a: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și</a:t>
            </a: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ESP32 </a:t>
            </a:r>
            <a:r>
              <a:rPr lang="en-US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prin</a:t>
            </a: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MQTT</a:t>
            </a:r>
            <a:r>
              <a:rPr lang="ro-RO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- </a:t>
            </a:r>
            <a:r>
              <a:rPr lang="ro-RO" sz="4450" dirty="0" err="1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Acest proiect explorează automatizarea locuinței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folosind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ro-RO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2x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ESP8266</a:t>
            </a:r>
            <a:r>
              <a:rPr lang="ro-RO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și ESP32 pentru centrul proceselor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ro-RO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prin protocolul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MQTT. Scopul este crearea unei machete funcționale cu control de la distanță. Ne vom concentra pe monitorizarea senzorilor, controlul actuatoarelor prin Wi-Fi și integrarea cu Adafruit IO.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8C4A5-96E7-AD58-09F1-1C63C32DE5CA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7497B-1CF2-8F33-E743-39774477AB6F}"/>
              </a:ext>
            </a:extLst>
          </p:cNvPr>
          <p:cNvSpPr txBox="1"/>
          <p:nvPr/>
        </p:nvSpPr>
        <p:spPr>
          <a:xfrm>
            <a:off x="11696701" y="6784896"/>
            <a:ext cx="293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rgbClr val="CBCBC6"/>
                </a:solidFill>
              </a:rPr>
              <a:t>Petricu Cristina-Mihaela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rgbClr val="CBCBC6"/>
                </a:solidFill>
              </a:rPr>
              <a:t>Pop Darius-Sorin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rgbClr val="CBCBC6"/>
                </a:solidFill>
              </a:rPr>
              <a:t>Popescu Elena-Isabela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rgbClr val="CBCBC6"/>
                </a:solidFill>
              </a:rPr>
              <a:t>Popov-Stoișici Maia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9263"/>
            <a:ext cx="7790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Formatul JSON pentru date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16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Folosim formatul JSON pentru structurarea datelor publicate. Acesta este un standard recunoscut, ușor de generat și interpretat de către microcontrolere.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62626"/>
            <a:ext cx="13553752" cy="702945"/>
          </a:xfrm>
          <a:prstGeom prst="roundRect">
            <a:avLst>
              <a:gd name="adj" fmla="val 4840"/>
            </a:avLst>
          </a:prstGeom>
          <a:solidFill>
            <a:srgbClr val="272725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5" name="Shape 3"/>
          <p:cNvSpPr/>
          <p:nvPr/>
        </p:nvSpPr>
        <p:spPr>
          <a:xfrm>
            <a:off x="282858" y="3862625"/>
            <a:ext cx="13065443" cy="702945"/>
          </a:xfrm>
          <a:prstGeom prst="roundRect">
            <a:avLst>
              <a:gd name="adj" fmla="val 4840"/>
            </a:avLst>
          </a:prstGeom>
          <a:solidFill>
            <a:srgbClr val="272725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Text 4"/>
          <p:cNvSpPr/>
          <p:nvPr/>
        </p:nvSpPr>
        <p:spPr>
          <a:xfrm>
            <a:off x="335620" y="3995797"/>
            <a:ext cx="1295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highlight>
                  <a:srgbClr val="2727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"living": {"temp": 23.1, "hum": 45}, "baie": {"temp": 24.5, "hum": 55}, "gaz": 0, "miscare": 1, "lumina": 280 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07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Structură ierarhică clară.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2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Suport extins în programare.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05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Permite date complexe și nested.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473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Facilitează scalarea sistemului.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EE557-F764-5266-BAEB-3C4C1081A420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80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423" y="3109793"/>
            <a:ext cx="9362242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Cod ESP8266: Colectare și Publicare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423" y="4052530"/>
            <a:ext cx="1320355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Codul ESP8266 este responsabil de citirea senzorilor și publicarea datelor în format JSON.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3423" y="4934069"/>
            <a:ext cx="458629" cy="458629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Text 3"/>
          <p:cNvSpPr/>
          <p:nvPr/>
        </p:nvSpPr>
        <p:spPr>
          <a:xfrm>
            <a:off x="789861" y="4972288"/>
            <a:ext cx="305753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5886" y="5004078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Citirea Senzorilor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5886" y="5444847"/>
            <a:ext cx="581191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Funcții dedicate pentru fiecare tip de senzor (DHT, LDR, PIR, MQ-2).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42597" y="4934069"/>
            <a:ext cx="458629" cy="458629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0" name="Text 7"/>
          <p:cNvSpPr/>
          <p:nvPr/>
        </p:nvSpPr>
        <p:spPr>
          <a:xfrm>
            <a:off x="7519035" y="4972288"/>
            <a:ext cx="305753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105061" y="5004078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Publicare Periodică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105061" y="5444847"/>
            <a:ext cx="581191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Mesaje JSON trimise la intervale regulate pe topicul "casa_date".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3423" y="6504742"/>
            <a:ext cx="458629" cy="458629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4" name="Text 11"/>
          <p:cNvSpPr/>
          <p:nvPr/>
        </p:nvSpPr>
        <p:spPr>
          <a:xfrm>
            <a:off x="789861" y="6542961"/>
            <a:ext cx="305753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75886" y="6574750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Reconectare Wi-Fi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75886" y="7015520"/>
            <a:ext cx="581191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Asigură o conexiune stabilă la rețea, gestionând întreruperile.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42597" y="6504742"/>
            <a:ext cx="458629" cy="458629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8" name="Text 15"/>
          <p:cNvSpPr/>
          <p:nvPr/>
        </p:nvSpPr>
        <p:spPr>
          <a:xfrm>
            <a:off x="7519035" y="6542961"/>
            <a:ext cx="305753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105061" y="6574750"/>
            <a:ext cx="254805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Reconectare MQTT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8105061" y="7015520"/>
            <a:ext cx="581191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Menține conexiunea cu brokerul, retriind automat dacă este necesar.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6FA1ED-2F2D-5920-3FF6-CE8C8715BC4B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258" y="572929"/>
            <a:ext cx="9091255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Cod ESP32: Subscriere și Comenzi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258" y="1640681"/>
            <a:ext cx="1317188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Codul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ESP32 se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ocupă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primirea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comenzilor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prin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MQTT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și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procesarea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lor.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Mesajele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JSON sunt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analizate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și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comenzile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sunt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transmise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mai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departe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către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ESP8266 –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actuatori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care le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execută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fizic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258" y="2541746"/>
            <a:ext cx="1646396" cy="1200745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90" y="2958941"/>
            <a:ext cx="293013" cy="3662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4013" y="2750106"/>
            <a:ext cx="260461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Subscriere Topicuri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584013" y="3200757"/>
            <a:ext cx="54038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Ascultă topicurile de control (ex: casa_comenzi/living).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479834" y="3732967"/>
            <a:ext cx="11317129" cy="11430"/>
          </a:xfrm>
          <a:prstGeom prst="roundRect">
            <a:avLst>
              <a:gd name="adj" fmla="val 2734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9" name="Shape 6"/>
          <p:cNvSpPr/>
          <p:nvPr/>
        </p:nvSpPr>
        <p:spPr>
          <a:xfrm>
            <a:off x="729258" y="3846671"/>
            <a:ext cx="3292912" cy="1200745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207" y="4263866"/>
            <a:ext cx="293013" cy="3662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30529" y="4055031"/>
            <a:ext cx="260461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Parsare JSON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230529" y="4505682"/>
            <a:ext cx="462212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Extrage comenzi și valori din mesajele primite.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126349" y="5037892"/>
            <a:ext cx="9670613" cy="11430"/>
          </a:xfrm>
          <a:prstGeom prst="roundRect">
            <a:avLst>
              <a:gd name="adj" fmla="val 2734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4" name="Shape 10"/>
          <p:cNvSpPr/>
          <p:nvPr/>
        </p:nvSpPr>
        <p:spPr>
          <a:xfrm>
            <a:off x="729258" y="5151596"/>
            <a:ext cx="4939427" cy="1200745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405" y="5568791"/>
            <a:ext cx="293013" cy="3662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877044" y="5359955"/>
            <a:ext cx="6146343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Transmitere</a:t>
            </a: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2050" dirty="0" err="1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Comenzi</a:t>
            </a: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2050" dirty="0" err="1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către</a:t>
            </a: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ESP8266 (</a:t>
            </a:r>
            <a:r>
              <a:rPr lang="en-US" sz="2050" dirty="0" err="1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Actuatori</a:t>
            </a: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5877044" y="5674162"/>
            <a:ext cx="8024098" cy="85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După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interpretare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comenzile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sunt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trimise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către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al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doilea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ESP8266, care </a:t>
            </a:r>
            <a:endParaRPr lang="ro-RO" sz="160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controlează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efectiv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LED-urile,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ventilatorul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buzzerul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și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servomotorul</a:t>
            </a: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72864" y="6342817"/>
            <a:ext cx="8024098" cy="11430"/>
          </a:xfrm>
          <a:prstGeom prst="roundRect">
            <a:avLst>
              <a:gd name="adj" fmla="val 2734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9" name="Shape 14"/>
          <p:cNvSpPr/>
          <p:nvPr/>
        </p:nvSpPr>
        <p:spPr>
          <a:xfrm>
            <a:off x="729258" y="6456521"/>
            <a:ext cx="6585942" cy="1200745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723" y="6873716"/>
            <a:ext cx="293013" cy="3662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3559" y="6664881"/>
            <a:ext cx="2604611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Control PWM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523559" y="7115532"/>
            <a:ext cx="58754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Reglează intensitatea luminoasă a LED-urilor folosind PWM.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84674C-7CAD-8348-A23C-FC0480B7EADE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5024914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Interfața Adafruit 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635" y="1567458"/>
            <a:ext cx="1323713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Adafruit IO oferă un dashboard intuitiv pentru monitorizarea și controlul casei inteligente. Utilizează diverse elemente vizuale pentru o interacțiune facilă.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5" y="4946094"/>
            <a:ext cx="4301133" cy="238875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33" y="4946094"/>
            <a:ext cx="4301133" cy="238875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633" y="4946093"/>
            <a:ext cx="4301133" cy="2388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ECE438-5689-47CF-18B7-0F1CB124A04F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4B58E-DEF2-C45A-17DC-E1741C94AABF}"/>
              </a:ext>
            </a:extLst>
          </p:cNvPr>
          <p:cNvSpPr txBox="1"/>
          <p:nvPr/>
        </p:nvSpPr>
        <p:spPr>
          <a:xfrm>
            <a:off x="3638746" y="2506099"/>
            <a:ext cx="6862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rgbClr val="CBCBC6"/>
                </a:solidFill>
                <a:latin typeface="Tomorrow "/>
              </a:rPr>
              <a:t>Dashboard: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dirty="0">
                <a:solidFill>
                  <a:srgbClr val="CBCBC6"/>
                </a:solidFill>
                <a:latin typeface="Tomorrow "/>
              </a:rPr>
              <a:t>Gaugere: temperatură/umiditate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dirty="0">
                <a:solidFill>
                  <a:srgbClr val="CBCBC6"/>
                </a:solidFill>
                <a:latin typeface="Tomorrow "/>
              </a:rPr>
              <a:t>Butoane ON/OFF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dirty="0">
                <a:solidFill>
                  <a:srgbClr val="CBCBC6"/>
                </a:solidFill>
                <a:latin typeface="Tomorrow "/>
              </a:rPr>
              <a:t>Slider PWM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dirty="0">
                <a:solidFill>
                  <a:srgbClr val="CBCBC6"/>
                </a:solidFill>
                <a:latin typeface="Tomorrow "/>
              </a:rPr>
              <a:t>Comandă poartă garaj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6394" y="531495"/>
            <a:ext cx="6363176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Testare și Rezultate Finale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394" y="1425297"/>
            <a:ext cx="7791212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Am efectuat teste riguroase pentru a valida funcționalitatea sistemului. Rezultatele demonstrează răspuns în timp real și o bună stabilitate a rețelei.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6394" y="2357438"/>
            <a:ext cx="3750588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95%</a:t>
            </a:r>
            <a:endParaRPr lang="en-US" sz="5000" dirty="0"/>
          </a:p>
        </p:txBody>
      </p:sp>
      <p:sp>
        <p:nvSpPr>
          <p:cNvPr id="6" name="Text 3"/>
          <p:cNvSpPr/>
          <p:nvPr/>
        </p:nvSpPr>
        <p:spPr>
          <a:xfrm>
            <a:off x="1295519" y="3236714"/>
            <a:ext cx="251221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Răspuns în timp real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6394" y="3654623"/>
            <a:ext cx="37505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Comenzile sunt executate instantaneu.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716899" y="2357438"/>
            <a:ext cx="3750707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99%</a:t>
            </a:r>
            <a:endParaRPr lang="en-US" sz="5000" dirty="0"/>
          </a:p>
        </p:txBody>
      </p:sp>
      <p:sp>
        <p:nvSpPr>
          <p:cNvPr id="9" name="Text 6"/>
          <p:cNvSpPr/>
          <p:nvPr/>
        </p:nvSpPr>
        <p:spPr>
          <a:xfrm>
            <a:off x="5384244" y="3236714"/>
            <a:ext cx="24160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Stabilitate rețea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716899" y="3654623"/>
            <a:ext cx="37507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Conexiunile Wi-Fi și MQTT sunt robuste.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2696647" y="4640104"/>
            <a:ext cx="3750588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80%</a:t>
            </a:r>
            <a:endParaRPr lang="en-US" sz="5000" dirty="0"/>
          </a:p>
        </p:txBody>
      </p:sp>
      <p:sp>
        <p:nvSpPr>
          <p:cNvPr id="12" name="Text 9"/>
          <p:cNvSpPr/>
          <p:nvPr/>
        </p:nvSpPr>
        <p:spPr>
          <a:xfrm>
            <a:off x="3363873" y="5519380"/>
            <a:ext cx="24160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Precizie senzori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2696647" y="5937290"/>
            <a:ext cx="37505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Datele colectate sunt conforme așteptărilor.</a:t>
            </a:r>
            <a:endParaRPr lang="en-US" sz="1500" dirty="0"/>
          </a:p>
        </p:txBody>
      </p:sp>
      <p:pic>
        <p:nvPicPr>
          <p:cNvPr id="16" name="Picture 15" descr="A table with a box and tools on it&#10;&#10;AI-generated content may be incorrect.">
            <a:extLst>
              <a:ext uri="{FF2B5EF4-FFF2-40B4-BE49-F238E27FC236}">
                <a16:creationId xmlns:a16="http://schemas.microsoft.com/office/drawing/2014/main" id="{446FF155-B0B3-290C-95B1-BB909D23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4" r="6775"/>
          <a:stretch>
            <a:fillRect/>
          </a:stretch>
        </p:blipFill>
        <p:spPr>
          <a:xfrm>
            <a:off x="8616076" y="0"/>
            <a:ext cx="601432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43568-DF76-7B39-F903-E3890A7BCDD3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4561-5D2B-8ADE-E091-2A52C457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85" y="1284790"/>
            <a:ext cx="9326116" cy="4528614"/>
          </a:xfrm>
          <a:prstGeom prst="rect">
            <a:avLst/>
          </a:prstGeom>
        </p:spPr>
      </p:pic>
      <p:pic>
        <p:nvPicPr>
          <p:cNvPr id="9" name="Picture 8" descr="A screenshot of a device&#10;&#10;AI-generated content may be incorrect.">
            <a:extLst>
              <a:ext uri="{FF2B5EF4-FFF2-40B4-BE49-F238E27FC236}">
                <a16:creationId xmlns:a16="http://schemas.microsoft.com/office/drawing/2014/main" id="{85EDE7DD-EB83-2A9E-939A-D29D8CD8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5" y="1284790"/>
            <a:ext cx="5059195" cy="452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BBE1B8-E20C-CA13-6061-B248D3B230DC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B0A332-1743-3822-24F3-7A320E61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50" y="259237"/>
            <a:ext cx="11933500" cy="7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del of a house&#10;&#10;AI-generated content may be incorrect.">
            <a:extLst>
              <a:ext uri="{FF2B5EF4-FFF2-40B4-BE49-F238E27FC236}">
                <a16:creationId xmlns:a16="http://schemas.microsoft.com/office/drawing/2014/main" id="{918CD04A-4BBE-76FF-E243-E2F19B27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388501"/>
            <a:ext cx="5278020" cy="2967442"/>
          </a:xfrm>
          <a:prstGeom prst="rect">
            <a:avLst/>
          </a:prstGeom>
        </p:spPr>
      </p:pic>
      <p:pic>
        <p:nvPicPr>
          <p:cNvPr id="5" name="Picture 4" descr="A hand reaching out to a table&#10;&#10;AI-generated content may be incorrect.">
            <a:extLst>
              <a:ext uri="{FF2B5EF4-FFF2-40B4-BE49-F238E27FC236}">
                <a16:creationId xmlns:a16="http://schemas.microsoft.com/office/drawing/2014/main" id="{DA152685-2E69-438B-EB1A-5C8B1B91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1" y="3478492"/>
            <a:ext cx="2554598" cy="4543718"/>
          </a:xfrm>
          <a:prstGeom prst="rect">
            <a:avLst/>
          </a:prstGeom>
        </p:spPr>
      </p:pic>
      <p:pic>
        <p:nvPicPr>
          <p:cNvPr id="7" name="Picture 6" descr="A person standing next to a table with objects on it&#10;&#10;AI-generated content may be incorrect.">
            <a:extLst>
              <a:ext uri="{FF2B5EF4-FFF2-40B4-BE49-F238E27FC236}">
                <a16:creationId xmlns:a16="http://schemas.microsoft.com/office/drawing/2014/main" id="{51859CDB-6622-FE44-36E5-9DE40EA0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653" y="3475630"/>
            <a:ext cx="2554598" cy="4541508"/>
          </a:xfrm>
          <a:prstGeom prst="rect">
            <a:avLst/>
          </a:prstGeom>
        </p:spPr>
      </p:pic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F538763-E589-54E2-3E6B-DE91A868F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326" y="202675"/>
            <a:ext cx="3374796" cy="2531097"/>
          </a:xfrm>
          <a:prstGeom prst="rect">
            <a:avLst/>
          </a:prstGeom>
        </p:spPr>
      </p:pic>
      <p:pic>
        <p:nvPicPr>
          <p:cNvPr id="11" name="Picture 10" descr="A hand pointing at a piece of paper&#10;&#10;AI-generated content may be incorrect.">
            <a:extLst>
              <a:ext uri="{FF2B5EF4-FFF2-40B4-BE49-F238E27FC236}">
                <a16:creationId xmlns:a16="http://schemas.microsoft.com/office/drawing/2014/main" id="{DD97205F-A88F-FA8F-13E7-F4E051C50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352" y="2885390"/>
            <a:ext cx="2936744" cy="52208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35B71A-090B-4F0B-5615-0344B13AADAE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3EA90-5865-3E24-97BB-3EF83EE38375}"/>
              </a:ext>
            </a:extLst>
          </p:cNvPr>
          <p:cNvSpPr txBox="1"/>
          <p:nvPr/>
        </p:nvSpPr>
        <p:spPr>
          <a:xfrm>
            <a:off x="9719035" y="2836225"/>
            <a:ext cx="4487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dirty="0">
                <a:solidFill>
                  <a:srgbClr val="CBCBC6"/>
                </a:solidFill>
                <a:latin typeface="Tomorrow Semi Bold" panose="020B0604020202020204" charset="0"/>
              </a:rPr>
              <a:t>Câteva poze din spatele acestui proiect</a:t>
            </a:r>
          </a:p>
        </p:txBody>
      </p:sp>
    </p:spTree>
    <p:extLst>
      <p:ext uri="{BB962C8B-B14F-4D97-AF65-F5344CB8AC3E}">
        <p14:creationId xmlns:p14="http://schemas.microsoft.com/office/powerpoint/2010/main" val="4369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F5EAE0-A426-CA51-7048-5BB50B73EC10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33439-1264-C5D0-8E29-4F7881BBD825}"/>
              </a:ext>
            </a:extLst>
          </p:cNvPr>
          <p:cNvSpPr txBox="1"/>
          <p:nvPr/>
        </p:nvSpPr>
        <p:spPr>
          <a:xfrm>
            <a:off x="1131216" y="2403834"/>
            <a:ext cx="12754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6000" dirty="0">
                <a:solidFill>
                  <a:srgbClr val="CBCBC6"/>
                </a:solidFill>
                <a:latin typeface="Tomorrow Semi Bold" panose="020B0604020202020204" charset="0"/>
              </a:rPr>
              <a:t>Vă mulțumim pentru atenție și cadrului didactic pentru sprijinul oferit!</a:t>
            </a:r>
          </a:p>
        </p:txBody>
      </p:sp>
    </p:spTree>
    <p:extLst>
      <p:ext uri="{BB962C8B-B14F-4D97-AF65-F5344CB8AC3E}">
        <p14:creationId xmlns:p14="http://schemas.microsoft.com/office/powerpoint/2010/main" val="72997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6F3BC-2A39-8470-BBA1-54007FBD8C91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F2588-DDCA-7653-EF3E-417844224B2D}"/>
              </a:ext>
            </a:extLst>
          </p:cNvPr>
          <p:cNvSpPr txBox="1"/>
          <p:nvPr/>
        </p:nvSpPr>
        <p:spPr>
          <a:xfrm>
            <a:off x="565608" y="386499"/>
            <a:ext cx="6344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rgbClr val="CBCBC6"/>
                </a:solidFill>
                <a:latin typeface="Tomorrow Semi Bold" panose="020B0604020202020204" charset="0"/>
              </a:rPr>
              <a:t>Introducere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DD012-7F94-32E0-4615-9F9FE1EE339D}"/>
              </a:ext>
            </a:extLst>
          </p:cNvPr>
          <p:cNvSpPr txBox="1"/>
          <p:nvPr/>
        </p:nvSpPr>
        <p:spPr>
          <a:xfrm>
            <a:off x="744718" y="1470581"/>
            <a:ext cx="126790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Contextul automatizării locuinței (eficiență, confort, siguranță)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Scop: machetă funcțională + control de la distanță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Obiective: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Monitorizare senzori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Control actuatori prin Wi-Fi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o-RO" sz="3200" dirty="0">
                <a:solidFill>
                  <a:srgbClr val="CBCBC6"/>
                </a:solidFill>
                <a:latin typeface="Tomorrow Semi Bold" panose="020B0604020202020204" charset="0"/>
              </a:rPr>
              <a:t>Integrare Adafruit IO + MQTT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o-RO" sz="3200" dirty="0">
              <a:solidFill>
                <a:srgbClr val="CBCBC6"/>
              </a:solidFill>
              <a:latin typeface="Tomorrow Semi Bold" panose="020B0604020202020204" charset="0"/>
            </a:endParaRPr>
          </a:p>
        </p:txBody>
      </p:sp>
      <p:pic>
        <p:nvPicPr>
          <p:cNvPr id="6" name="Picture 5" descr="A white paper with black writing on it&#10;&#10;AI-generated content may be incorrect.">
            <a:extLst>
              <a:ext uri="{FF2B5EF4-FFF2-40B4-BE49-F238E27FC236}">
                <a16:creationId xmlns:a16="http://schemas.microsoft.com/office/drawing/2014/main" id="{9312AE8F-66D5-B2AE-C5EF-7AE4D777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46" b="31156"/>
          <a:stretch>
            <a:fillRect/>
          </a:stretch>
        </p:blipFill>
        <p:spPr>
          <a:xfrm>
            <a:off x="10030120" y="2629908"/>
            <a:ext cx="4528872" cy="55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428" y="572453"/>
            <a:ext cx="4564499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Arhitectura sistemului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5428" y="1400532"/>
            <a:ext cx="13499544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Această diagramă bloc prezintă fluxul de date în sistemul nostru de casă inteligentă. Comunicarea se bazează pe principiul publish/subscribe, asigurând o interacțiune eficientă.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8" y="1840706"/>
            <a:ext cx="807839" cy="9694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2002274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Senzori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615559" y="2351603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Colectează date din mediu.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8" y="2810113"/>
            <a:ext cx="807839" cy="969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15559" y="2971681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ESP8266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615559" y="3321010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Procesează și publică date.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8" y="3779520"/>
            <a:ext cx="807839" cy="9694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15559" y="3941088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MQTT Broker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615559" y="4290417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Facilitează schimbul de mesaje.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28" y="4748927"/>
            <a:ext cx="807839" cy="9694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4910495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ro-RO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ESP32 - Central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615559" y="5192493"/>
            <a:ext cx="3365003" cy="458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Primește</a:t>
            </a: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datele</a:t>
            </a: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face parsing JSON </a:t>
            </a:r>
            <a:r>
              <a:rPr lang="en-US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și</a:t>
            </a: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endParaRPr lang="ro-RO" sz="12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decide </a:t>
            </a:r>
            <a:r>
              <a:rPr lang="en-US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acțiunile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28" y="5718334"/>
            <a:ext cx="807839" cy="9694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15559" y="5879902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ESP8266 - </a:t>
            </a:r>
            <a:r>
              <a:rPr lang="en-US" sz="1550" dirty="0" err="1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actuatori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615559" y="6229231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it-IT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Primește</a:t>
            </a:r>
            <a:r>
              <a:rPr lang="it-IT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it-IT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comenzile</a:t>
            </a:r>
            <a:r>
              <a:rPr lang="it-IT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it-IT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și</a:t>
            </a:r>
            <a:r>
              <a:rPr lang="it-IT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it-IT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controlează</a:t>
            </a:r>
            <a:r>
              <a:rPr lang="it-IT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it-IT" sz="12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fizic</a:t>
            </a:r>
            <a:r>
              <a:rPr lang="it-IT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endParaRPr lang="en-US" sz="12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28" y="6687741"/>
            <a:ext cx="807839" cy="96940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615559" y="6849308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Actuatori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615559" y="7198638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Execută acțiuni fizice.</a:t>
            </a:r>
            <a:endParaRPr lang="en-US" sz="12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DF8BDC-24AD-E4C8-74C1-F0DBF041B5D7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pic>
        <p:nvPicPr>
          <p:cNvPr id="24" name="Picture 23" descr="A white paper with black lines and a black circle on it&#10;&#10;AI-generated content may be incorrect.">
            <a:extLst>
              <a:ext uri="{FF2B5EF4-FFF2-40B4-BE49-F238E27FC236}">
                <a16:creationId xmlns:a16="http://schemas.microsoft.com/office/drawing/2014/main" id="{D8AC012C-E3F8-8FAA-A751-C5EAF6A6EA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981" b="22703"/>
          <a:stretch>
            <a:fillRect/>
          </a:stretch>
        </p:blipFill>
        <p:spPr>
          <a:xfrm rot="16200000">
            <a:off x="7382587" y="585759"/>
            <a:ext cx="5517002" cy="83755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5E252-A2DE-D3BD-6F09-92F6B54052DC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954A1-8D27-E5F0-C65D-C8AEE684DE17}"/>
              </a:ext>
            </a:extLst>
          </p:cNvPr>
          <p:cNvSpPr txBox="1"/>
          <p:nvPr/>
        </p:nvSpPr>
        <p:spPr>
          <a:xfrm>
            <a:off x="323850" y="371475"/>
            <a:ext cx="69056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888884"/>
              </a:solidFill>
              <a:latin typeface="Tomorrow Semi Bold" panose="020B0604020202020204" charset="0"/>
            </a:endParaRPr>
          </a:p>
          <a:p>
            <a:r>
              <a:rPr lang="en-US" b="1" dirty="0">
                <a:solidFill>
                  <a:srgbClr val="888884"/>
                </a:solidFill>
                <a:latin typeface="Tomorrow Semi Bold" panose="020B0604020202020204" charset="0"/>
              </a:rPr>
              <a:t>	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Cablu, Conectivitate și Împământare</a:t>
            </a:r>
          </a:p>
          <a:p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Cablu de alimentare și semnal: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Cabluri litate: secțiune 0,5–0,75 mm² – potrivite pentru joasă tensiune.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Transmisie semnal digital: cablu rețea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Cat5e UTP/STP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 – protecție EMI și separare semnal.</a:t>
            </a:r>
          </a:p>
          <a:p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Conectivitate rapidă: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Conexiuni sigure și demontabile cu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mufe Wago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 – montaj și întreținere facilă.</a:t>
            </a:r>
          </a:p>
          <a:p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Împământare: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Toate modulele sunt legate la un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GND comun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, evitând diferențele de potențial nedorite.</a:t>
            </a:r>
          </a:p>
          <a:p>
            <a:endParaRPr lang="ro-RO" dirty="0">
              <a:solidFill>
                <a:srgbClr val="888884"/>
              </a:solidFill>
              <a:latin typeface="Tomorrow Semi Bold" panose="020B0604020202020204" charset="0"/>
            </a:endParaRPr>
          </a:p>
        </p:txBody>
      </p:sp>
      <p:pic>
        <p:nvPicPr>
          <p:cNvPr id="5" name="Graphic 4" descr="Blueprint outline">
            <a:extLst>
              <a:ext uri="{FF2B5EF4-FFF2-40B4-BE49-F238E27FC236}">
                <a16:creationId xmlns:a16="http://schemas.microsoft.com/office/drawing/2014/main" id="{D80AAB7A-9E79-64EE-FFC7-61D9DE0E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25" y="1619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A8716-A955-123F-EA65-DE932F18D191}"/>
              </a:ext>
            </a:extLst>
          </p:cNvPr>
          <p:cNvSpPr txBox="1"/>
          <p:nvPr/>
        </p:nvSpPr>
        <p:spPr>
          <a:xfrm>
            <a:off x="390525" y="4713268"/>
            <a:ext cx="6838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88884"/>
                </a:solidFill>
                <a:latin typeface="Tomorrow Semi Bold" panose="020B0604020202020204" charset="0"/>
              </a:rPr>
              <a:t>	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Managementul Tensiunii</a:t>
            </a:r>
          </a:p>
          <a:p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Sursă de alimentare: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Tensiune externă: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12V / 5A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, suficient pentru toți consumatorii.</a:t>
            </a:r>
          </a:p>
          <a:p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Convertor step-down (buck):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Conversie eficientă către: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•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5V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 – microcontroler, senzori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• </a:t>
            </a:r>
            <a:r>
              <a:rPr lang="ro-RO" b="1" dirty="0">
                <a:solidFill>
                  <a:srgbClr val="888884"/>
                </a:solidFill>
                <a:latin typeface="Tomorrow Semi Bold" panose="020B0604020202020204" charset="0"/>
              </a:rPr>
              <a:t>3.3V</a:t>
            </a: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 – module comunicație (ex: ESP8266/ESP32)</a:t>
            </a:r>
            <a:b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</a:br>
            <a:r>
              <a:rPr lang="ro-RO" dirty="0">
                <a:solidFill>
                  <a:srgbClr val="888884"/>
                </a:solidFill>
                <a:latin typeface="Tomorrow Semi Bold" panose="020B0604020202020204" charset="0"/>
              </a:rPr>
              <a:t>✔ Adaptare automată la cerințele componentelor conectate.</a:t>
            </a:r>
          </a:p>
          <a:p>
            <a:endParaRPr lang="ro-RO" dirty="0">
              <a:solidFill>
                <a:srgbClr val="888884"/>
              </a:solidFill>
              <a:latin typeface="Tomorrow Semi Bold" panose="020B0604020202020204" charset="0"/>
            </a:endParaRPr>
          </a:p>
        </p:txBody>
      </p:sp>
      <p:pic>
        <p:nvPicPr>
          <p:cNvPr id="8" name="Graphic 7" descr="High voltage outline">
            <a:extLst>
              <a:ext uri="{FF2B5EF4-FFF2-40B4-BE49-F238E27FC236}">
                <a16:creationId xmlns:a16="http://schemas.microsoft.com/office/drawing/2014/main" id="{065B4988-41CF-86FC-8FE0-A46BC32AD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525" y="4114800"/>
            <a:ext cx="914400" cy="914400"/>
          </a:xfrm>
          <a:prstGeom prst="rect">
            <a:avLst/>
          </a:prstGeom>
        </p:spPr>
      </p:pic>
      <p:pic>
        <p:nvPicPr>
          <p:cNvPr id="10" name="Graphic 9" descr="Electrician male outline">
            <a:extLst>
              <a:ext uri="{FF2B5EF4-FFF2-40B4-BE49-F238E27FC236}">
                <a16:creationId xmlns:a16="http://schemas.microsoft.com/office/drawing/2014/main" id="{486B866D-E76B-D312-5AB6-6950A3B4B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8275" y="371475"/>
            <a:ext cx="914400" cy="914400"/>
          </a:xfrm>
          <a:prstGeom prst="rect">
            <a:avLst/>
          </a:prstGeom>
        </p:spPr>
      </p:pic>
      <p:pic>
        <p:nvPicPr>
          <p:cNvPr id="12" name="Picture 11" descr="A box with wires and wires">
            <a:extLst>
              <a:ext uri="{FF2B5EF4-FFF2-40B4-BE49-F238E27FC236}">
                <a16:creationId xmlns:a16="http://schemas.microsoft.com/office/drawing/2014/main" id="{FABECCC1-FDC3-F088-CBA0-83493AB70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0"/>
            <a:ext cx="6172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DAF42-915F-4117-8F68-34644E21627A}"/>
              </a:ext>
            </a:extLst>
          </p:cNvPr>
          <p:cNvSpPr txBox="1"/>
          <p:nvPr/>
        </p:nvSpPr>
        <p:spPr>
          <a:xfrm>
            <a:off x="565608" y="527901"/>
            <a:ext cx="674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rgbClr val="CBCBC6"/>
                </a:solidFill>
                <a:latin typeface="Tomorrow Semi Bold" panose="020B0604020202020204" charset="0"/>
              </a:rPr>
              <a:t>Zone automatizate în machetă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A9CCB1-6227-D78F-23B5-82FE5B9D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27613"/>
              </p:ext>
            </p:extLst>
          </p:nvPr>
        </p:nvGraphicFramePr>
        <p:xfrm>
          <a:off x="377070" y="1390773"/>
          <a:ext cx="8323868" cy="6568977"/>
        </p:xfrm>
        <a:graphic>
          <a:graphicData uri="http://schemas.openxmlformats.org/drawingml/2006/table">
            <a:tbl>
              <a:tblPr/>
              <a:tblGrid>
                <a:gridCol w="2080967">
                  <a:extLst>
                    <a:ext uri="{9D8B030D-6E8A-4147-A177-3AD203B41FA5}">
                      <a16:colId xmlns:a16="http://schemas.microsoft.com/office/drawing/2014/main" val="1057255095"/>
                    </a:ext>
                  </a:extLst>
                </a:gridCol>
                <a:gridCol w="2080967">
                  <a:extLst>
                    <a:ext uri="{9D8B030D-6E8A-4147-A177-3AD203B41FA5}">
                      <a16:colId xmlns:a16="http://schemas.microsoft.com/office/drawing/2014/main" val="1133888378"/>
                    </a:ext>
                  </a:extLst>
                </a:gridCol>
                <a:gridCol w="2080967">
                  <a:extLst>
                    <a:ext uri="{9D8B030D-6E8A-4147-A177-3AD203B41FA5}">
                      <a16:colId xmlns:a16="http://schemas.microsoft.com/office/drawing/2014/main" val="572264337"/>
                    </a:ext>
                  </a:extLst>
                </a:gridCol>
                <a:gridCol w="2080967">
                  <a:extLst>
                    <a:ext uri="{9D8B030D-6E8A-4147-A177-3AD203B41FA5}">
                      <a16:colId xmlns:a16="http://schemas.microsoft.com/office/drawing/2014/main" val="626160922"/>
                    </a:ext>
                  </a:extLst>
                </a:gridCol>
              </a:tblGrid>
              <a:tr h="855255"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Zonă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Senzori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Actuatori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Funcționalitate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249651"/>
                  </a:ext>
                </a:extLst>
              </a:tr>
              <a:tr h="906429"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Living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DHT11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LED-uri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Temp./umiditate, iluminare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742841"/>
                  </a:ext>
                </a:extLst>
              </a:tr>
              <a:tr h="855255"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Hol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LDR, PIR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LED-uri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Iluminare automată, Declanșare alarmă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216308"/>
                  </a:ext>
                </a:extLst>
              </a:tr>
              <a:tr h="855255"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Dormitor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LED PWM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Reglaj intensitate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858442"/>
                  </a:ext>
                </a:extLst>
              </a:tr>
              <a:tr h="935584"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Baie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DHT22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LED, ventilator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Ventilare după umiditate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770424"/>
                  </a:ext>
                </a:extLst>
              </a:tr>
              <a:tr h="855255"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Bucătărie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MQ-2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LED-uri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Detectare gaze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83434"/>
                  </a:ext>
                </a:extLst>
              </a:tr>
              <a:tr h="972479"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Garaj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Servo, buzzer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1800" dirty="0">
                          <a:solidFill>
                            <a:srgbClr val="CBCBC6"/>
                          </a:solidFill>
                          <a:latin typeface="Tomorrow Semi Bold" panose="020B0604020202020204" charset="0"/>
                        </a:rPr>
                        <a:t>Poartă automată + alarmă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850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D0ADDBF-A3FB-42B3-67D4-D14E1524A130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pic>
        <p:nvPicPr>
          <p:cNvPr id="9" name="Picture 8" descr="A nice room with a television&#10;&#10;AI-generated content may be incorrect.">
            <a:extLst>
              <a:ext uri="{FF2B5EF4-FFF2-40B4-BE49-F238E27FC236}">
                <a16:creationId xmlns:a16="http://schemas.microsoft.com/office/drawing/2014/main" id="{F41A1D16-35B5-F3F2-1893-5221B63E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36" y="0"/>
            <a:ext cx="529786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6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903"/>
            <a:ext cx="7367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Microcontrolere Esențiale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4467583"/>
            <a:ext cx="3425671" cy="299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Colectează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date de la: DHT11, DHT22, PIR, MQ-2, LDR.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Publică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date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în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JSON pe MQTT.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</a:rPr>
              <a:t>Publică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</a:rPr>
              <a:t> pe topic 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</a:rPr>
              <a:t>casa_date</a:t>
            </a: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r>
              <a:rPr lang="pt-BR" sz="1750" dirty="0">
                <a:solidFill>
                  <a:srgbClr val="C9C9C0"/>
                </a:solidFill>
                <a:latin typeface="Tomorrow" pitchFamily="34" charset="0"/>
              </a:rPr>
              <a:t>✔ Activează buzzer dacă este necesar</a:t>
            </a: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04905-E160-6A2D-C80C-5DC475FC7984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FA918F-1917-B012-D2E4-48C1725FCACD}"/>
              </a:ext>
            </a:extLst>
          </p:cNvPr>
          <p:cNvSpPr txBox="1"/>
          <p:nvPr/>
        </p:nvSpPr>
        <p:spPr>
          <a:xfrm>
            <a:off x="793789" y="3779269"/>
            <a:ext cx="2830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ESP 8266 - </a:t>
            </a:r>
            <a:r>
              <a:rPr lang="en-US" sz="2400" b="1" dirty="0" err="1">
                <a:solidFill>
                  <a:schemeClr val="bg1"/>
                </a:solidFill>
              </a:rPr>
              <a:t>Senzori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87D74-5AB1-5ED8-3BA4-B3AB34BD408F}"/>
              </a:ext>
            </a:extLst>
          </p:cNvPr>
          <p:cNvSpPr txBox="1"/>
          <p:nvPr/>
        </p:nvSpPr>
        <p:spPr>
          <a:xfrm>
            <a:off x="5793248" y="3779269"/>
            <a:ext cx="327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ESP 32 – Control Central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F6D9F-A83D-373D-368E-3F984C09911F}"/>
              </a:ext>
            </a:extLst>
          </p:cNvPr>
          <p:cNvSpPr txBox="1"/>
          <p:nvPr/>
        </p:nvSpPr>
        <p:spPr>
          <a:xfrm>
            <a:off x="10781546" y="3746702"/>
            <a:ext cx="2830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ESP 8266 - </a:t>
            </a:r>
            <a:r>
              <a:rPr lang="en-US" sz="2400" b="1" dirty="0" err="1">
                <a:solidFill>
                  <a:schemeClr val="bg1"/>
                </a:solidFill>
              </a:rPr>
              <a:t>Actuatori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29C9D4C5-C068-F06F-FF36-812DADBFBBE4}"/>
              </a:ext>
            </a:extLst>
          </p:cNvPr>
          <p:cNvSpPr/>
          <p:nvPr/>
        </p:nvSpPr>
        <p:spPr>
          <a:xfrm>
            <a:off x="5793248" y="4467583"/>
            <a:ext cx="3425671" cy="299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Primește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JSON-ul,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îl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parsează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, decide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acțiuni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și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publică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comenzi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Subscrie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la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casa_date</a:t>
            </a:r>
            <a:endParaRPr lang="en-GB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Publică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pe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casa_comenzi</a:t>
            </a:r>
            <a:endParaRPr lang="en-GB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Logica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principală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de control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BCF3617-A2A9-24AD-D0DE-9220A23DB8FA}"/>
              </a:ext>
            </a:extLst>
          </p:cNvPr>
          <p:cNvSpPr/>
          <p:nvPr/>
        </p:nvSpPr>
        <p:spPr>
          <a:xfrm>
            <a:off x="10792708" y="4647764"/>
            <a:ext cx="3271288" cy="299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Primește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comenzi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MQTT (LED-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uri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, ventilator, servo etc.)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și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le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execută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Subscrie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la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topicuri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de control</a:t>
            </a: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Publică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 pe 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casa_comenzi</a:t>
            </a:r>
            <a:endParaRPr lang="en-GB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✔ Control PWM, LED-</a:t>
            </a:r>
            <a:r>
              <a:rPr lang="en-GB" sz="1750" dirty="0" err="1">
                <a:solidFill>
                  <a:srgbClr val="C9C9C0"/>
                </a:solidFill>
                <a:latin typeface="Tomorrow" pitchFamily="34" charset="0"/>
              </a:rPr>
              <a:t>uri</a:t>
            </a:r>
            <a:r>
              <a:rPr lang="en-GB" sz="1750" dirty="0">
                <a:solidFill>
                  <a:srgbClr val="C9C9C0"/>
                </a:solidFill>
                <a:latin typeface="Tomorrow" pitchFamily="34" charset="0"/>
              </a:rPr>
              <a:t>, servo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C9C9C0"/>
              </a:solidFill>
              <a:latin typeface="Tomorrow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DA88-D792-AF58-3CD0-74CD0317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F595EF-AB41-EF42-ACB1-FE055AF55C7D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F7838E6-5A08-F278-EEED-587F7DEA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33" y="173335"/>
            <a:ext cx="11564332" cy="7709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B38C3-BCCE-CB6E-E4FD-491ED7357778}"/>
              </a:ext>
            </a:extLst>
          </p:cNvPr>
          <p:cNvSpPr txBox="1"/>
          <p:nvPr/>
        </p:nvSpPr>
        <p:spPr>
          <a:xfrm>
            <a:off x="3715966" y="7159557"/>
            <a:ext cx="1342417" cy="461665"/>
          </a:xfrm>
          <a:prstGeom prst="rect">
            <a:avLst/>
          </a:prstGeom>
          <a:solidFill>
            <a:srgbClr val="10141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ESP8266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245D-DB22-5994-75C6-4835D59D1898}"/>
              </a:ext>
            </a:extLst>
          </p:cNvPr>
          <p:cNvSpPr txBox="1"/>
          <p:nvPr/>
        </p:nvSpPr>
        <p:spPr>
          <a:xfrm>
            <a:off x="6643991" y="7178812"/>
            <a:ext cx="1342417" cy="461665"/>
          </a:xfrm>
          <a:prstGeom prst="rect">
            <a:avLst/>
          </a:prstGeom>
          <a:solidFill>
            <a:srgbClr val="1014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ESP32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5AB84-7925-EB17-3124-6D340F146E30}"/>
              </a:ext>
            </a:extLst>
          </p:cNvPr>
          <p:cNvSpPr txBox="1"/>
          <p:nvPr/>
        </p:nvSpPr>
        <p:spPr>
          <a:xfrm>
            <a:off x="7386138" y="5153028"/>
            <a:ext cx="1342417" cy="739302"/>
          </a:xfrm>
          <a:prstGeom prst="rect">
            <a:avLst/>
          </a:prstGeom>
          <a:solidFill>
            <a:srgbClr val="0F131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D3978-3A8C-B122-4A92-04C371BBD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41" y="4934273"/>
            <a:ext cx="1809946" cy="163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11779-5398-73DD-34EE-0B5FD7721ACC}"/>
              </a:ext>
            </a:extLst>
          </p:cNvPr>
          <p:cNvSpPr txBox="1"/>
          <p:nvPr/>
        </p:nvSpPr>
        <p:spPr>
          <a:xfrm>
            <a:off x="5281285" y="5291847"/>
            <a:ext cx="1800451" cy="461665"/>
          </a:xfrm>
          <a:prstGeom prst="rect">
            <a:avLst/>
          </a:prstGeom>
          <a:solidFill>
            <a:srgbClr val="10141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Commands</a:t>
            </a:r>
            <a:endParaRPr lang="en-GB" sz="2400" b="1" dirty="0">
              <a:solidFill>
                <a:schemeClr val="bg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AB65B35-ED63-1F74-EF93-12FCBFB809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90433" y="5965141"/>
            <a:ext cx="1074522" cy="140699"/>
          </a:xfrm>
          <a:prstGeom prst="bentConnector3">
            <a:avLst>
              <a:gd name="adj1" fmla="val 99641"/>
            </a:avLst>
          </a:prstGeom>
          <a:ln w="19050">
            <a:solidFill>
              <a:srgbClr val="15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2DBE668-9BD4-9BFB-2B2F-31776CD7840F}"/>
              </a:ext>
            </a:extLst>
          </p:cNvPr>
          <p:cNvCxnSpPr/>
          <p:nvPr/>
        </p:nvCxnSpPr>
        <p:spPr>
          <a:xfrm rot="5400000">
            <a:off x="8915239" y="3930811"/>
            <a:ext cx="1498923" cy="508000"/>
          </a:xfrm>
          <a:prstGeom prst="bentConnector3">
            <a:avLst>
              <a:gd name="adj1" fmla="val 80018"/>
            </a:avLst>
          </a:prstGeom>
          <a:ln w="19050">
            <a:solidFill>
              <a:srgbClr val="153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2D5330-F994-71D5-E5F1-C6C8149BE917}"/>
              </a:ext>
            </a:extLst>
          </p:cNvPr>
          <p:cNvSpPr txBox="1"/>
          <p:nvPr/>
        </p:nvSpPr>
        <p:spPr>
          <a:xfrm>
            <a:off x="8139113" y="3352988"/>
            <a:ext cx="1830775" cy="164721"/>
          </a:xfrm>
          <a:prstGeom prst="rect">
            <a:avLst/>
          </a:prstGeom>
          <a:solidFill>
            <a:srgbClr val="0F1317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6E352AE-B89D-741E-1467-015BC144D1C8}"/>
              </a:ext>
            </a:extLst>
          </p:cNvPr>
          <p:cNvCxnSpPr>
            <a:cxnSpLocks/>
          </p:cNvCxnSpPr>
          <p:nvPr/>
        </p:nvCxnSpPr>
        <p:spPr>
          <a:xfrm>
            <a:off x="8198041" y="3435347"/>
            <a:ext cx="1720661" cy="82362"/>
          </a:xfrm>
          <a:prstGeom prst="bentConnector3">
            <a:avLst>
              <a:gd name="adj1" fmla="val 99959"/>
            </a:avLst>
          </a:prstGeom>
          <a:ln w="19050">
            <a:solidFill>
              <a:srgbClr val="153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455D984-1F16-0AF5-3EDC-3B0600A6BD46}"/>
              </a:ext>
            </a:extLst>
          </p:cNvPr>
          <p:cNvSpPr txBox="1"/>
          <p:nvPr/>
        </p:nvSpPr>
        <p:spPr>
          <a:xfrm>
            <a:off x="8494641" y="6001707"/>
            <a:ext cx="1342417" cy="461665"/>
          </a:xfrm>
          <a:prstGeom prst="rect">
            <a:avLst/>
          </a:prstGeom>
          <a:solidFill>
            <a:srgbClr val="101417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ESP8266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3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98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Senzori și Actuatori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47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Am integrat o gamă variată de senzori pentru monitorizare ambientală și actuatori pentru control. Aceste componente formează baza interacțiunii sistemului cu mediul fizic.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3059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3925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Senzori de mediu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87579" y="4416028"/>
            <a:ext cx="3060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DHT11/22 (temperatură/umiditate)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87579" y="5584031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LDR (lumină)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587579" y="6026229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PIR (mișcare)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587579" y="6468428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MQ-2 (gaz)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84" y="3830598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07474" y="3925610"/>
            <a:ext cx="2835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Actuatori de control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507474" y="4416028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LED-uri (iluminat)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507474" y="4858226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Servo (</a:t>
            </a: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uș</a:t>
            </a:r>
            <a:r>
              <a:rPr lang="ro-RO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ă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507474" y="5300424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Ventilator (climatizare)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5507474" y="5742623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Buzzer (alarmă)</a:t>
            </a:r>
            <a:endParaRPr lang="en-US" sz="1750" dirty="0"/>
          </a:p>
        </p:txBody>
      </p:sp>
      <p:pic>
        <p:nvPicPr>
          <p:cNvPr id="19" name="Picture 18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B4EFBF27-567F-9EE0-B0F7-C2109C877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988" y="0"/>
            <a:ext cx="5420412" cy="8229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A73BD82-75A7-773E-E7BF-946C902F1D8B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Protocolul MQTT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530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MQTT este un protocol de mesagerie ușor, optimizat pentru dispozitive IoT cu resurse limitate. Brokerul Adafruit IO servește ca hub central pentru toate mesajele noastre.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96935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6" name="Text 3"/>
          <p:cNvSpPr/>
          <p:nvPr/>
        </p:nvSpPr>
        <p:spPr>
          <a:xfrm>
            <a:off x="6507004" y="3323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Design Ușor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81416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Ideal pentru rețele cu lățime de bandă mică și dispozitive IoT. Minimizează overhead-ul.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096935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9" name="Text 6"/>
          <p:cNvSpPr/>
          <p:nvPr/>
        </p:nvSpPr>
        <p:spPr>
          <a:xfrm>
            <a:off x="10398681" y="3323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Broker Central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81416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Adafruit IO gestionează mesajele între publisheri și subscriberi. Asigură fiabilitatea.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19405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ro-RO"/>
          </a:p>
        </p:txBody>
      </p:sp>
      <p:sp>
        <p:nvSpPr>
          <p:cNvPr id="12" name="Text 9"/>
          <p:cNvSpPr/>
          <p:nvPr/>
        </p:nvSpPr>
        <p:spPr>
          <a:xfrm>
            <a:off x="6507004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Topicuri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4366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Publicare: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casa_date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93562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Control: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casa_comenzi/living, casa_comenzi/garaj, etc.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80857-2034-54D7-C83A-B4FDB4CC2427}"/>
              </a:ext>
            </a:extLst>
          </p:cNvPr>
          <p:cNvSpPr/>
          <p:nvPr/>
        </p:nvSpPr>
        <p:spPr>
          <a:xfrm>
            <a:off x="12707332" y="7626285"/>
            <a:ext cx="1809946" cy="518474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noFill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a1e5dc-b87f-411b-8aa5-7a4ff2dfcc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1217FB054C1144B095B0673D811A73" ma:contentTypeVersion="16" ma:contentTypeDescription="Create a new document." ma:contentTypeScope="" ma:versionID="536344b57f10551470cc887cb227261d">
  <xsd:schema xmlns:xsd="http://www.w3.org/2001/XMLSchema" xmlns:xs="http://www.w3.org/2001/XMLSchema" xmlns:p="http://schemas.microsoft.com/office/2006/metadata/properties" xmlns:ns3="f5a1e5dc-b87f-411b-8aa5-7a4ff2dfcc4f" xmlns:ns4="fd19aabf-e550-4754-bb28-3c0541ab1910" targetNamespace="http://schemas.microsoft.com/office/2006/metadata/properties" ma:root="true" ma:fieldsID="4324916773fd3169b5372558e7e75351" ns3:_="" ns4:_="">
    <xsd:import namespace="f5a1e5dc-b87f-411b-8aa5-7a4ff2dfcc4f"/>
    <xsd:import namespace="fd19aabf-e550-4754-bb28-3c0541ab19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1e5dc-b87f-411b-8aa5-7a4ff2dfc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9aabf-e550-4754-bb28-3c0541ab1910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9B531F-7356-458C-AFCF-C6F6C1497866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f5a1e5dc-b87f-411b-8aa5-7a4ff2dfcc4f"/>
    <ds:schemaRef ds:uri="http://schemas.openxmlformats.org/package/2006/metadata/core-properties"/>
    <ds:schemaRef ds:uri="fd19aabf-e550-4754-bb28-3c0541ab1910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8CA057A-2839-4C1E-B7CA-9961462268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EF8D7-C592-463E-B47D-ABEB6263A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a1e5dc-b87f-411b-8aa5-7a4ff2dfcc4f"/>
    <ds:schemaRef ds:uri="fd19aabf-e550-4754-bb28-3c0541ab1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1043</Words>
  <Application>Microsoft Office PowerPoint</Application>
  <PresentationFormat>Custom</PresentationFormat>
  <Paragraphs>168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Tomorrow</vt:lpstr>
      <vt:lpstr>Arial</vt:lpstr>
      <vt:lpstr>Consolas</vt:lpstr>
      <vt:lpstr>Tomorrow Semi Bold</vt:lpstr>
      <vt:lpstr>Tomorrow 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Cristina-Mihaela Petricu</cp:lastModifiedBy>
  <cp:revision>8</cp:revision>
  <dcterms:created xsi:type="dcterms:W3CDTF">2025-06-03T16:47:49Z</dcterms:created>
  <dcterms:modified xsi:type="dcterms:W3CDTF">2025-06-05T15:11:03Z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0x010100871217FB054C1144B095B0673D811A73</vt:lpwstr>
  </property>
</Properties>
</file>